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9" r:id="rId2"/>
    <p:sldMasterId id="2147483801" r:id="rId3"/>
    <p:sldMasterId id="2147484148" r:id="rId4"/>
  </p:sldMasterIdLst>
  <p:notesMasterIdLst>
    <p:notesMasterId r:id="rId52"/>
  </p:notesMasterIdLst>
  <p:handoutMasterIdLst>
    <p:handoutMasterId r:id="rId53"/>
  </p:handoutMasterIdLst>
  <p:sldIdLst>
    <p:sldId id="261" r:id="rId5"/>
    <p:sldId id="331" r:id="rId6"/>
    <p:sldId id="334" r:id="rId7"/>
    <p:sldId id="333" r:id="rId8"/>
    <p:sldId id="332" r:id="rId9"/>
    <p:sldId id="335" r:id="rId10"/>
    <p:sldId id="330" r:id="rId11"/>
    <p:sldId id="272" r:id="rId12"/>
    <p:sldId id="257" r:id="rId13"/>
    <p:sldId id="278" r:id="rId14"/>
    <p:sldId id="283" r:id="rId15"/>
    <p:sldId id="284" r:id="rId16"/>
    <p:sldId id="285" r:id="rId17"/>
    <p:sldId id="286" r:id="rId18"/>
    <p:sldId id="287" r:id="rId19"/>
    <p:sldId id="289" r:id="rId20"/>
    <p:sldId id="288" r:id="rId21"/>
    <p:sldId id="292" r:id="rId22"/>
    <p:sldId id="294" r:id="rId23"/>
    <p:sldId id="295" r:id="rId24"/>
    <p:sldId id="306" r:id="rId25"/>
    <p:sldId id="307" r:id="rId26"/>
    <p:sldId id="302" r:id="rId27"/>
    <p:sldId id="304" r:id="rId28"/>
    <p:sldId id="310" r:id="rId29"/>
    <p:sldId id="328" r:id="rId30"/>
    <p:sldId id="308" r:id="rId31"/>
    <p:sldId id="309" r:id="rId32"/>
    <p:sldId id="337" r:id="rId33"/>
    <p:sldId id="312" r:id="rId34"/>
    <p:sldId id="338" r:id="rId35"/>
    <p:sldId id="300" r:id="rId36"/>
    <p:sldId id="339" r:id="rId37"/>
    <p:sldId id="299" r:id="rId38"/>
    <p:sldId id="301" r:id="rId39"/>
    <p:sldId id="274" r:id="rId40"/>
    <p:sldId id="316" r:id="rId41"/>
    <p:sldId id="317" r:id="rId42"/>
    <p:sldId id="321" r:id="rId43"/>
    <p:sldId id="322" r:id="rId44"/>
    <p:sldId id="323" r:id="rId45"/>
    <p:sldId id="319" r:id="rId46"/>
    <p:sldId id="324" r:id="rId47"/>
    <p:sldId id="325" r:id="rId48"/>
    <p:sldId id="329" r:id="rId49"/>
    <p:sldId id="326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4214FA8-A488-4D7C-8A57-6A362D3059D2}">
          <p14:sldIdLst>
            <p14:sldId id="261"/>
            <p14:sldId id="331"/>
            <p14:sldId id="334"/>
            <p14:sldId id="333"/>
            <p14:sldId id="332"/>
            <p14:sldId id="335"/>
            <p14:sldId id="330"/>
            <p14:sldId id="272"/>
            <p14:sldId id="257"/>
            <p14:sldId id="278"/>
            <p14:sldId id="283"/>
            <p14:sldId id="284"/>
            <p14:sldId id="285"/>
            <p14:sldId id="286"/>
            <p14:sldId id="287"/>
            <p14:sldId id="289"/>
            <p14:sldId id="288"/>
            <p14:sldId id="292"/>
            <p14:sldId id="294"/>
            <p14:sldId id="295"/>
            <p14:sldId id="306"/>
            <p14:sldId id="307"/>
            <p14:sldId id="302"/>
            <p14:sldId id="304"/>
            <p14:sldId id="310"/>
            <p14:sldId id="328"/>
            <p14:sldId id="308"/>
            <p14:sldId id="309"/>
            <p14:sldId id="337"/>
            <p14:sldId id="312"/>
            <p14:sldId id="338"/>
          </p14:sldIdLst>
        </p14:section>
        <p14:section name="Untitled Section" id="{E900CDC6-61CA-42B5-8DA8-1A96CC3C521C}">
          <p14:sldIdLst>
            <p14:sldId id="300"/>
            <p14:sldId id="339"/>
            <p14:sldId id="299"/>
            <p14:sldId id="301"/>
            <p14:sldId id="274"/>
            <p14:sldId id="316"/>
            <p14:sldId id="317"/>
            <p14:sldId id="321"/>
            <p14:sldId id="322"/>
            <p14:sldId id="323"/>
            <p14:sldId id="319"/>
            <p14:sldId id="324"/>
            <p14:sldId id="325"/>
            <p14:sldId id="329"/>
            <p14:sldId id="326"/>
            <p14:sldId id="327"/>
          </p14:sldIdLst>
        </p14:section>
        <p14:section name="Untitled Section" id="{D196D6A8-DBB2-4A69-890F-F075983AF666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73533" autoAdjust="0"/>
  </p:normalViewPr>
  <p:slideViewPr>
    <p:cSldViewPr snapToGrid="0">
      <p:cViewPr>
        <p:scale>
          <a:sx n="66" d="100"/>
          <a:sy n="66" d="100"/>
        </p:scale>
        <p:origin x="78" y="6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 Before we start from OS we need to clarify on keyword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Keyword:</a:t>
            </a:r>
            <a:r>
              <a:rPr lang="en-US" baseline="0" dirty="0" smtClean="0"/>
              <a:t> Universal Windows Platform - Universal Apps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Universal app supports all those languages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windows 10 MS has introduced</a:t>
            </a:r>
            <a:r>
              <a:rPr lang="en-US" baseline="0" dirty="0" smtClean="0"/>
              <a:t> Universal Apps</a:t>
            </a:r>
            <a:endParaRPr lang="en-US" dirty="0" smtClean="0"/>
          </a:p>
          <a:p>
            <a:r>
              <a:rPr lang="en-US" dirty="0" smtClean="0"/>
              <a:t>- Universal apps are supported by all windows 10 distributions</a:t>
            </a:r>
          </a:p>
          <a:p>
            <a:r>
              <a:rPr lang="en-US" dirty="0" smtClean="0"/>
              <a:t>- It means that we can write single</a:t>
            </a:r>
            <a:r>
              <a:rPr lang="en-US" baseline="0" dirty="0" smtClean="0"/>
              <a:t> application (based on basic  libraries) that runs on every single </a:t>
            </a:r>
            <a:r>
              <a:rPr lang="en-US" baseline="0" dirty="0" err="1" smtClean="0"/>
              <a:t>decice</a:t>
            </a:r>
            <a:r>
              <a:rPr lang="en-US" baseline="0" dirty="0" smtClean="0"/>
              <a:t>: mobile, </a:t>
            </a:r>
            <a:r>
              <a:rPr lang="en-US" baseline="0" dirty="0" err="1" smtClean="0"/>
              <a:t>xbox</a:t>
            </a:r>
            <a:r>
              <a:rPr lang="en-US" baseline="0" dirty="0" smtClean="0"/>
              <a:t>, pc, </a:t>
            </a:r>
            <a:r>
              <a:rPr lang="en-US" baseline="0" dirty="0" err="1" smtClean="0"/>
              <a:t>IoT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2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So,</a:t>
            </a:r>
            <a:r>
              <a:rPr lang="en-US" baseline="0" dirty="0" smtClean="0"/>
              <a:t> MS has opened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Core, ASP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5 can be developed and run! Also on Linux and OSX. Can we develop Universal apps in same </a:t>
            </a:r>
            <a:r>
              <a:rPr lang="en-US" baseline="0" dirty="0" err="1" smtClean="0"/>
              <a:t>maner</a:t>
            </a:r>
            <a:r>
              <a:rPr lang="en-US" baseline="0" dirty="0" smtClean="0"/>
              <a:t>?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8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Universal Windows Apps development/build/deployment</a:t>
            </a:r>
            <a:r>
              <a:rPr lang="en-US" baseline="0" dirty="0" smtClean="0"/>
              <a:t> is strictly bound with Windows 10 (we can also develop them and run on Windows 8, and develop on windows 7)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4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Any alternative for Universal Applications?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YES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3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is a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self-contained .NET runtime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is ported to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achritectures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Native compile c# to native machine code (performs like C++) 60% faster 15-20% less memory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Windows App in debug run on CoreCLR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is DNX (.Net Runtime Environment) that is used to run .NetCore on all platforms (doesnt support &gt;NetCore.UniversalWindowsPlatform)</a:t>
            </a:r>
            <a:endParaRPr lang="pl-PL" b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So</a:t>
            </a:r>
            <a:r>
              <a:rPr lang="en-US" dirty="0" smtClean="0"/>
              <a:t>,</a:t>
            </a:r>
            <a:r>
              <a:rPr lang="en-US" baseline="0" dirty="0" smtClean="0"/>
              <a:t> MS has opened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Core, ASP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5 can be developed and run! Also on Linux and OSX. Can we develop Universal apps in same </a:t>
            </a:r>
            <a:r>
              <a:rPr lang="en-US" baseline="0" dirty="0" err="1" smtClean="0"/>
              <a:t>maner</a:t>
            </a:r>
            <a:r>
              <a:rPr lang="en-US" baseline="0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3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can develop application for </a:t>
            </a:r>
            <a:r>
              <a:rPr lang="en-US" dirty="0" err="1" smtClean="0"/>
              <a:t>CoreCLR</a:t>
            </a:r>
            <a:r>
              <a:rPr lang="en-US" dirty="0" smtClean="0"/>
              <a:t> and deploy it with DNX (self contained </a:t>
            </a:r>
            <a:r>
              <a:rPr lang="en-US" dirty="0" err="1" smtClean="0"/>
              <a:t>.net</a:t>
            </a:r>
            <a:r>
              <a:rPr lang="en-US" dirty="0" smtClean="0"/>
              <a:t> application) however you </a:t>
            </a:r>
            <a:r>
              <a:rPr lang="en-US" b="1" dirty="0" smtClean="0"/>
              <a:t>don’t have access to </a:t>
            </a:r>
            <a:r>
              <a:rPr lang="en-US" b="1" dirty="0" err="1" smtClean="0"/>
              <a:t>IoT</a:t>
            </a:r>
            <a:r>
              <a:rPr lang="en-US" b="1" dirty="0" smtClean="0"/>
              <a:t> libraries!</a:t>
            </a:r>
          </a:p>
          <a:p>
            <a:pPr marL="0" indent="0">
              <a:buFontTx/>
              <a:buNone/>
            </a:pPr>
            <a:r>
              <a:rPr lang="en-US" b="0" dirty="0" smtClean="0"/>
              <a:t>It’s good wen you want to settle asp.net server / console application</a:t>
            </a:r>
          </a:p>
          <a:p>
            <a:pPr marL="0" indent="0">
              <a:buFontTx/>
              <a:buNone/>
            </a:pPr>
            <a:endParaRPr lang="en-US" b="0" dirty="0" smtClean="0"/>
          </a:p>
          <a:p>
            <a:pPr marL="171450" indent="-171450">
              <a:buFontTx/>
              <a:buChar char="-"/>
            </a:pPr>
            <a:r>
              <a:rPr lang="en-US" b="0" dirty="0" smtClean="0"/>
              <a:t>Standalone Node.js? You can do whatever you want, however</a:t>
            </a:r>
            <a:r>
              <a:rPr lang="en-US" b="0" baseline="0" dirty="0" smtClean="0"/>
              <a:t> you want it’s </a:t>
            </a:r>
            <a:r>
              <a:rPr lang="en-US" b="0" baseline="0" dirty="0" err="1" smtClean="0"/>
              <a:t>javascript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You need to remember it’s not visible as a headed or headless app</a:t>
            </a:r>
            <a:endParaRPr lang="pl-PL" b="1" baseline="0" dirty="0" smtClean="0"/>
          </a:p>
          <a:p>
            <a:pPr marL="171450" indent="-171450">
              <a:buFontTx/>
              <a:buChar char="-"/>
            </a:pPr>
            <a:r>
              <a:rPr lang="pl-PL" b="1" baseline="0" dirty="0" smtClean="0"/>
              <a:t>No access to GPIO!</a:t>
            </a:r>
            <a:endParaRPr lang="en-US" b="1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You deploying it to IOT by simple copy</a:t>
            </a:r>
            <a:endParaRPr lang="pl-P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1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 previous Windows 10 </a:t>
            </a:r>
            <a:r>
              <a:rPr lang="en-US" dirty="0" err="1" smtClean="0"/>
              <a:t>IoT</a:t>
            </a:r>
            <a:r>
              <a:rPr lang="en-US" dirty="0" smtClean="0"/>
              <a:t> build you have to download node sources,</a:t>
            </a:r>
            <a:r>
              <a:rPr lang="en-US" baseline="0" dirty="0" smtClean="0"/>
              <a:t> copy them to raspberry, compile with chakra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you have </a:t>
            </a:r>
            <a:endParaRPr lang="pl-PL" baseline="0" dirty="0" smtClean="0"/>
          </a:p>
          <a:p>
            <a:pPr marL="171450" indent="-171450">
              <a:buFontTx/>
              <a:buChar char="-"/>
            </a:pPr>
            <a:endParaRPr lang="pl-PL" baseline="0" dirty="0" smtClean="0"/>
          </a:p>
          <a:p>
            <a:pPr marL="171450" indent="-171450">
              <a:buFontTx/>
              <a:buChar char="-"/>
            </a:pPr>
            <a:r>
              <a:rPr lang="pl-PL" dirty="0" smtClean="0"/>
              <a:t>https://github.com/Microsoft/node</a:t>
            </a:r>
          </a:p>
          <a:p>
            <a:pPr marL="171450" indent="-171450">
              <a:buFontTx/>
              <a:buChar char="-"/>
            </a:pPr>
            <a:r>
              <a:rPr lang="pl-PL" dirty="0" smtClean="0"/>
              <a:t>https://github.com/ms-iot/node-uwp-wrapper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2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is a version of Windows 10 designed specifically for use in small footprint, low-cost devices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rebranded version of Windows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UI Shell (no task manager/no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/no windows explorer/no media player) NOTHING!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fact that Windows 10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supports also ARM architecture not all drivers (so devices as well) that work with Windows 10 are supported in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Edition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run it on different architecture than x86/x64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Show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7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66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9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WinJs</a:t>
            </a:r>
            <a:r>
              <a:rPr lang="en-US" dirty="0" smtClean="0"/>
              <a:t> – frontend </a:t>
            </a:r>
            <a:r>
              <a:rPr lang="en-US" dirty="0" err="1" smtClean="0"/>
              <a:t>js</a:t>
            </a:r>
            <a:r>
              <a:rPr lang="en-US" dirty="0" smtClean="0"/>
              <a:t> library (support for Knockout, Angular, React)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46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65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90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 Show Different open ways (exclusive, shared read-only)</a:t>
            </a:r>
          </a:p>
          <a:p>
            <a:pPr marL="0" indent="0">
              <a:buFontTx/>
              <a:buNone/>
            </a:pPr>
            <a:r>
              <a:rPr lang="pl-PL" dirty="0" smtClean="0"/>
              <a:t>- Show</a:t>
            </a:r>
            <a:r>
              <a:rPr lang="pl-PL" baseline="0" dirty="0" smtClean="0"/>
              <a:t> Different drive modes:</a:t>
            </a:r>
          </a:p>
          <a:p>
            <a:pPr marL="914400" lvl="2" indent="0">
              <a:buFontTx/>
              <a:buNone/>
            </a:pPr>
            <a:r>
              <a:rPr lang="pl-PL" baseline="0" dirty="0" smtClean="0"/>
              <a:t>- Input (floating + high impedance), InputPullUp, InputPullDown</a:t>
            </a:r>
          </a:p>
          <a:p>
            <a:pPr marL="914400" lvl="2" indent="0">
              <a:buFontTx/>
              <a:buNone/>
            </a:pPr>
            <a:r>
              <a:rPr lang="pl-PL" baseline="0" dirty="0" smtClean="0"/>
              <a:t>- Output </a:t>
            </a:r>
          </a:p>
          <a:p>
            <a:r>
              <a:rPr lang="pl-PL" baseline="0" dirty="0" smtClean="0"/>
              <a:t>	- OutputOpenDrain: Low = low, High = high impedance + floating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	- OutputOpenDrainPullUp: Low = low, High = high impedance + pulled to VCC (when nothing connected)</a:t>
            </a:r>
          </a:p>
          <a:p>
            <a:r>
              <a:rPr lang="pl-PL" baseline="0" dirty="0" smtClean="0"/>
              <a:t>	- OutputOpenSource: High= High, Low = high impedance + floating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	- OutputOpenSourcePullDown: High= High, Low = high impedance + pulled to ground (when nothing connected)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1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Show link. (In Bus providers you can</a:t>
            </a:r>
            <a:r>
              <a:rPr lang="pl-PL" baseline="0" dirty="0" smtClean="0"/>
              <a:t> find many interesting things)</a:t>
            </a:r>
          </a:p>
          <a:p>
            <a:pPr marL="171450" indent="-171450">
              <a:buFontTx/>
              <a:buChar char="-"/>
            </a:pPr>
            <a:r>
              <a:rPr lang="pl-PL" baseline="0" dirty="0" smtClean="0"/>
              <a:t>Show how easy you can switch PwmController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70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Show </a:t>
            </a:r>
            <a:r>
              <a:rPr lang="pl-PL" dirty="0" smtClean="0"/>
              <a:t>SPI, I2C,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5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MinnowBoard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Qualcom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DragonBoard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410c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Galilieo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supported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since 30 Nov 2015 (due to week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(only 400MHz CPU))</a:t>
            </a:r>
            <a:endParaRPr lang="pl-P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Two</a:t>
            </a:r>
            <a:r>
              <a:rPr lang="en-US" baseline="0" dirty="0" smtClean="0"/>
              <a:t> ways of installation: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1) Manual: Download .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 with flash and </a:t>
            </a:r>
            <a:r>
              <a:rPr lang="en-US" baseline="0" dirty="0" err="1" smtClean="0"/>
              <a:t>WindowsIoTImageHelper</a:t>
            </a:r>
            <a:r>
              <a:rPr lang="en-US" baseline="0" dirty="0" smtClean="0"/>
              <a:t> – that allows to create Windows 10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instance on you SSD card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2) Download Windows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Dashboard. Select device type and it will continue for you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olidFill>
                  <a:srgbClr val="FF0000"/>
                </a:solidFill>
              </a:rPr>
              <a:t>Show website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olidFill>
                  <a:srgbClr val="FF0000"/>
                </a:solidFill>
              </a:rPr>
              <a:t>Show </a:t>
            </a:r>
            <a:r>
              <a:rPr lang="en-US" b="1" baseline="0" dirty="0" err="1" smtClean="0">
                <a:solidFill>
                  <a:srgbClr val="FF0000"/>
                </a:solidFill>
              </a:rPr>
              <a:t>IoT</a:t>
            </a:r>
            <a:r>
              <a:rPr lang="en-US" b="1" baseline="0" dirty="0" smtClean="0">
                <a:solidFill>
                  <a:srgbClr val="FF0000"/>
                </a:solidFill>
              </a:rPr>
              <a:t> Dashboard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1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9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Uploaded apps location: \Data\Users\&lt;Account&gt;\AppxLayouts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6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40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0" name="Straight Connector 59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02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1763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53245"/>
            <a:ext cx="10571998" cy="9704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8712" y="1543112"/>
            <a:ext cx="10571601" cy="62208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5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8712" y="1543112"/>
            <a:ext cx="10571601" cy="62208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143000"/>
            <a:ext cx="12192001" cy="5715000"/>
          </a:xfrm>
          <a:prstGeom prst="rect">
            <a:avLst/>
          </a:prstGeom>
          <a:solidFill>
            <a:schemeClr val="dk1">
              <a:alpha val="7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12192000" cy="141763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53245"/>
            <a:ext cx="10571998" cy="9704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1763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48361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41233"/>
            <a:ext cx="10554574" cy="4217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0" name="Straight Connector 59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186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" name="Straight Connector 4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" name="Straight Connector 28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Rectangle 60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5E72C73-2D91-4E12-BA25-F0AA0C03599B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283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242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58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7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2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4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4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</a:schemeClr>
            </a:gs>
            <a:gs pos="100000">
              <a:schemeClr val="bg2">
                <a:tint val="84000"/>
                <a:shade val="84000"/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51B2453-8663-4C69-AF73-9FD7B1DEC5D0}" type="datetime1">
              <a:rPr lang="en-US" smtClean="0"/>
              <a:t>1/15/2016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35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64" r:id="rId3"/>
    <p:sldLayoutId id="2147484163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en-US/win10/SupportedInterfaces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en-US/Downloads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ms-iot.github.io/content/en-US/win10/tools/CommandLineUtils.htm" TargetMode="Externa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37.gif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37.gif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ntvsiot/releas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en/latest/getting-started/installing-on-window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hyperlink" Target="http://docs.asp.net/en/latest/getting-started/installing-on-mac.html" TargetMode="External"/><Relationship Id="rId4" Type="http://schemas.openxmlformats.org/officeDocument/2006/relationships/hyperlink" Target="http://docs.asp.net/en/latest/getting-started/installing-on-linu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ntvsiot/releas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node-uwp-wrapp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BusProviders/tree/develop/PW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windows.com/en-us/i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Windows 10 IOT (.10586) + Raspberry </a:t>
            </a:r>
            <a:r>
              <a:rPr lang="en-US" sz="3200" dirty="0"/>
              <a:t>P</a:t>
            </a:r>
            <a:r>
              <a:rPr lang="en-US" sz="3200" dirty="0" smtClean="0"/>
              <a:t>i 2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335983"/>
            <a:ext cx="10572000" cy="434974"/>
          </a:xfrm>
        </p:spPr>
        <p:txBody>
          <a:bodyPr/>
          <a:lstStyle/>
          <a:p>
            <a:r>
              <a:rPr lang="en-US" dirty="0" smtClean="0"/>
              <a:t>Internet Of Things by Microsoft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Windows 10 </a:t>
            </a:r>
            <a:r>
              <a:rPr lang="en-US" sz="4800" dirty="0" err="1" smtClean="0"/>
              <a:t>IoT</a:t>
            </a:r>
            <a:r>
              <a:rPr lang="en-US" sz="4800" dirty="0" smtClean="0"/>
              <a:t> Core?</a:t>
            </a:r>
            <a:endParaRPr lang="en-US" sz="4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PROCESSOR: </a:t>
            </a:r>
            <a:r>
              <a:rPr lang="en-US" b="1" dirty="0" smtClean="0"/>
              <a:t>400 MHz (x86/ARM)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MEMORY:  </a:t>
            </a:r>
            <a:r>
              <a:rPr lang="en-US" b="1" dirty="0" smtClean="0"/>
              <a:t>256 MB (128 MB for OS) - headless mode</a:t>
            </a:r>
            <a:br>
              <a:rPr lang="en-US" b="1" dirty="0" smtClean="0"/>
            </a:br>
            <a:r>
              <a:rPr lang="en-US" b="1" dirty="0" smtClean="0"/>
              <a:t>		     512 MB (256 MB for OS) - headed mode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STORAGE: </a:t>
            </a:r>
            <a:r>
              <a:rPr lang="en-US" b="1" dirty="0" smtClean="0"/>
              <a:t>2 GB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SUPPORTED HARDWERE:</a:t>
            </a:r>
          </a:p>
          <a:p>
            <a:pPr marL="0" indent="0">
              <a:buNone/>
            </a:pPr>
            <a:r>
              <a:rPr lang="en-US" b="1" dirty="0" smtClean="0">
                <a:hlinkClick r:id="rId3"/>
              </a:rPr>
              <a:t>http://ms-iot.github.io/content/en-US/win10/SupportedInterfaces.htm</a:t>
            </a:r>
            <a:endParaRPr lang="en-US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HARDWARE REQUIREMENTS: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15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Windows 10 </a:t>
            </a:r>
            <a:r>
              <a:rPr lang="en-US" sz="4800" dirty="0" err="1" smtClean="0"/>
              <a:t>IoT</a:t>
            </a:r>
            <a:r>
              <a:rPr lang="en-US" sz="4800" dirty="0" smtClean="0"/>
              <a:t> Core?</a:t>
            </a:r>
            <a:endParaRPr lang="en-US" sz="4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12242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Raspberry </a:t>
            </a:r>
            <a:r>
              <a:rPr lang="en-US" dirty="0"/>
              <a:t>PI 2		</a:t>
            </a:r>
            <a:r>
              <a:rPr lang="en-US" dirty="0" smtClean="0"/>
              <a:t>       </a:t>
            </a:r>
            <a:r>
              <a:rPr lang="en-US" dirty="0" err="1" smtClean="0"/>
              <a:t>MinnowBoard</a:t>
            </a:r>
            <a:r>
              <a:rPr lang="en-US" dirty="0" smtClean="0"/>
              <a:t> MAX 	          Galileo		                  </a:t>
            </a:r>
            <a:r>
              <a:rPr lang="en-US" dirty="0" err="1" smtClean="0"/>
              <a:t>DragonBoard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SUPPORTED HARDWARE:</a:t>
            </a:r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088539"/>
            <a:ext cx="2695575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562" y="3131400"/>
            <a:ext cx="2657475" cy="19050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948"/>
              </p:ext>
            </p:extLst>
          </p:nvPr>
        </p:nvGraphicFramePr>
        <p:xfrm>
          <a:off x="6384924" y="3130149"/>
          <a:ext cx="27908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Bitmap Image" r:id="rId6" imgW="2790720" imgH="1800360" progId="Paint.Picture">
                  <p:embed/>
                </p:oleObj>
              </mc:Choice>
              <mc:Fallback>
                <p:oleObj name="Bitmap Image" r:id="rId6" imgW="2790720" imgH="1800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84924" y="3130149"/>
                        <a:ext cx="2790825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DragonBoard 410c showing Snapdragon 410 SoC, WiFi and GPS antennas, and high and low speed expansion connecto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6" y="3171763"/>
            <a:ext cx="2409825" cy="171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/>
          <p:cNvSpPr/>
          <p:nvPr/>
        </p:nvSpPr>
        <p:spPr>
          <a:xfrm>
            <a:off x="6821486" y="3071413"/>
            <a:ext cx="1917699" cy="1917699"/>
          </a:xfrm>
          <a:prstGeom prst="noSmoking">
            <a:avLst/>
          </a:prstGeom>
          <a:solidFill>
            <a:srgbClr val="C00000"/>
          </a:solidFill>
          <a:ln w="571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install Windows 10 </a:t>
            </a:r>
            <a:r>
              <a:rPr lang="en-US" dirty="0" err="1"/>
              <a:t>IoT</a:t>
            </a:r>
            <a:r>
              <a:rPr lang="en-US" dirty="0"/>
              <a:t> Core?</a:t>
            </a:r>
            <a:endParaRPr lang="en-US" sz="4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8712" y="1641233"/>
            <a:ext cx="10554574" cy="175455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hlinkClick r:id="rId3"/>
              </a:rPr>
              <a:t>http</a:t>
            </a:r>
            <a:r>
              <a:rPr lang="en-US" b="1" dirty="0">
                <a:hlinkClick r:id="rId3"/>
              </a:rPr>
              <a:t>://ms-iot.github.io/content/en-US/Downloads.htm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04711" y="2347651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2" y="2347651"/>
            <a:ext cx="7110412" cy="37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</a:t>
            </a:r>
            <a:r>
              <a:rPr lang="en-US" dirty="0" smtClean="0"/>
              <a:t>manage?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 Windows Device Portal</a:t>
            </a: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Powershell</a:t>
            </a:r>
            <a:endParaRPr lang="en-US" sz="2800" dirty="0" smtClean="0"/>
          </a:p>
          <a:p>
            <a:r>
              <a:rPr lang="en-US" sz="2800" dirty="0" smtClean="0"/>
              <a:t> SSH</a:t>
            </a:r>
          </a:p>
          <a:p>
            <a:r>
              <a:rPr lang="en-US" sz="2800" dirty="0" smtClean="0"/>
              <a:t> FTP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Windows File Sharing</a:t>
            </a:r>
            <a:endParaRPr lang="pl-PL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manage?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467786" y="2165197"/>
            <a:ext cx="2905500" cy="36936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Port: 8080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WINDOWS DEVICE PORTAL</a:t>
            </a:r>
            <a:endParaRPr lang="pl-P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44" y="2165196"/>
            <a:ext cx="7218106" cy="43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 smtClean="0"/>
              <a:t>Run </a:t>
            </a:r>
            <a:r>
              <a:rPr lang="en-US" dirty="0" err="1" smtClean="0"/>
              <a:t>Powershell</a:t>
            </a:r>
            <a:r>
              <a:rPr lang="en-US" dirty="0" smtClean="0"/>
              <a:t> console in Administrator Mode</a:t>
            </a:r>
          </a:p>
          <a:p>
            <a:pPr>
              <a:buAutoNum type="arabicParenR"/>
            </a:pPr>
            <a:r>
              <a:rPr lang="en-US" dirty="0" smtClean="0"/>
              <a:t>Run </a:t>
            </a:r>
            <a:r>
              <a:rPr lang="en-US" dirty="0" err="1" smtClean="0"/>
              <a:t>WinRM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net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WinRM</a:t>
            </a: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buAutoNum type="arabicParenR"/>
            </a:pPr>
            <a:r>
              <a:rPr lang="en-US" dirty="0" smtClean="0"/>
              <a:t>Set </a:t>
            </a:r>
            <a:r>
              <a:rPr lang="en-US" dirty="0" err="1" smtClean="0"/>
              <a:t>IoT</a:t>
            </a:r>
            <a:r>
              <a:rPr lang="en-US" dirty="0" smtClean="0"/>
              <a:t> device as trusted host: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Set-Item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WSMan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:\localhost\Client\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TrustedHosts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-Value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-name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 IP Address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buAutoNum type="arabicParenR"/>
            </a:pPr>
            <a:r>
              <a:rPr lang="en-US" dirty="0" smtClean="0"/>
              <a:t>Start remote session: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Enter-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PSSession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ComputerName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-name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 IP Address&gt;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-Credential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-name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 IP Address or localhost&gt;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\Administrator</a:t>
            </a: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POWERSHELL</a:t>
            </a:r>
            <a:endParaRPr lang="en-US" dirty="0"/>
          </a:p>
        </p:txBody>
      </p:sp>
      <p:pic>
        <p:nvPicPr>
          <p:cNvPr id="4101" name="Picture 5" descr="http://i.stack.imgur.com/lBF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2627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4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Clr>
                <a:srgbClr val="00C6BB"/>
              </a:buClr>
            </a:pPr>
            <a:r>
              <a:rPr lang="en-US" sz="2800" dirty="0">
                <a:solidFill>
                  <a:srgbClr val="262626"/>
                </a:solidFill>
              </a:rPr>
              <a:t> </a:t>
            </a:r>
            <a:r>
              <a:rPr lang="en-US" sz="2300" dirty="0" smtClean="0">
                <a:solidFill>
                  <a:srgbClr val="262626"/>
                </a:solidFill>
              </a:rPr>
              <a:t>Setting startup app:</a:t>
            </a:r>
            <a:endParaRPr lang="en-US" sz="2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list       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list installed applications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list headed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installed headed applications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list headless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list installed headless applications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list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installed applications that match pattern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MyApp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headed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register for startup headed application that matches pattern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MyApp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 headless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Task1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register for startup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applications that match pattern Task1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remove headless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Task1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remove headless applications that match pattern Task1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     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headed and headless applications registered for startup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headed and headless applications registered for startup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that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headed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headed applications registered for startup that match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MyApp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IotStartup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startup headless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Task1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list headless applications registered for startup that match Task1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COMMAND LINE UTILS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Set display resolution: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SetDisplayResolution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[width] [height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Shutdown: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pl-PL" sz="1400" dirty="0">
                <a:solidFill>
                  <a:srgbClr val="0070C0"/>
                </a:solidFill>
                <a:latin typeface="Consolas" panose="020B0609020204030204" pitchFamily="49" charset="0"/>
              </a:rPr>
              <a:t>shutdown /s /t </a:t>
            </a:r>
            <a:r>
              <a:rPr lang="pl-PL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Restart: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pl-PL" sz="1400" dirty="0">
                <a:solidFill>
                  <a:srgbClr val="0070C0"/>
                </a:solidFill>
                <a:latin typeface="Consolas" panose="020B0609020204030204" pitchFamily="49" charset="0"/>
              </a:rPr>
              <a:t>shutdown /r /t 0</a:t>
            </a: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Boot Options (headed / headless):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pl-PL" sz="1400" dirty="0">
                <a:solidFill>
                  <a:srgbClr val="0070C0"/>
                </a:solidFill>
                <a:latin typeface="Consolas" panose="020B0609020204030204" pitchFamily="49" charset="0"/>
              </a:rPr>
              <a:t>setbootoption.exe [headed | headless]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More: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ms-iot.github.io/content/en-US/win10/tools/CommandLineUtils.htm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COMMAND LINE UTILS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Open (via file explorer):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ftp://</a:t>
            </a:r>
            <a:r>
              <a:rPr lang="en-US" sz="1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&lt;device-ip-address&gt;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Ftp server process: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ftpd.exe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Changing root directory: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kill –</a:t>
            </a:r>
            <a:r>
              <a:rPr lang="en-US" sz="14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processname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ftpd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*</a:t>
            </a:r>
            <a:b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start C:\Windows\System32\ftpd.exe </a:t>
            </a:r>
            <a:r>
              <a:rPr lang="en-US" sz="1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&lt;New-root-directory-path&gt;</a:t>
            </a:r>
            <a:endParaRPr 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For permanent changes (edit file):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System32\IotStatrtupOnBoot.cmd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Open (via file explorer):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\\</a:t>
            </a:r>
            <a:r>
              <a:rPr lang="en-US" sz="1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&lt;device-ip-address&gt;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\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c$</a:t>
            </a:r>
            <a:endParaRPr lang="en-US" sz="14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File sharing service:</a:t>
            </a:r>
          </a:p>
          <a:p>
            <a:pPr marL="0" lvl="0" indent="0">
              <a:buClr>
                <a:srgbClr val="00C6BB"/>
              </a:buClr>
              <a:buNone/>
            </a:pP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Server</a:t>
            </a:r>
            <a:endParaRPr 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lvl="0" indent="0">
              <a:buClr>
                <a:srgbClr val="00C6BB"/>
              </a:buClr>
              <a:buNone/>
            </a:pPr>
            <a:r>
              <a:rPr lang="en-US" dirty="0" smtClean="0">
                <a:solidFill>
                  <a:srgbClr val="262626"/>
                </a:solidFill>
              </a:rPr>
              <a:t>For permanent start/stop: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reg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add HKEY_LOCAL_MACHINE\SYSTEM\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CurrentControlSet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\services\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lanmanserver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/v Start /t REG_DWORD /d 0x3 /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reg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add HKEY_LOCAL_MACHINE\SYSTEM\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CurrentControlSet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\services\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lanmanserver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/v Start /t REG_DWORD /d 0x2 /f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Windows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unirank.pl/wp-content/uploads/2014/03/poznan-politechni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95" y="182943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16" name="TextBox 1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92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How to develop an application?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76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Supported Languages:</a:t>
            </a:r>
            <a:endParaRPr lang="pl-PL" dirty="0"/>
          </a:p>
        </p:txBody>
      </p:sp>
      <p:grpSp>
        <p:nvGrpSpPr>
          <p:cNvPr id="9" name="Group 8"/>
          <p:cNvGrpSpPr/>
          <p:nvPr/>
        </p:nvGrpSpPr>
        <p:grpSpPr>
          <a:xfrm>
            <a:off x="2778913" y="2143116"/>
            <a:ext cx="5499914" cy="4442748"/>
            <a:chOff x="2778913" y="2143116"/>
            <a:chExt cx="5499914" cy="4442748"/>
          </a:xfrm>
        </p:grpSpPr>
        <p:pic>
          <p:nvPicPr>
            <p:cNvPr id="13314" name="Picture 2" descr="https://www.thenewboston.com/photos/users/21/original/417967f5da0c9f827e47583c5871ea8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864" y="2280319"/>
              <a:ext cx="1152963" cy="115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://devstickers.com/assets/img/pro/2p4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063" y="2280319"/>
              <a:ext cx="1418733" cy="141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http://upcity.com/wp-content/uploads/2015/07/html-css-js-logo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252" y="3761556"/>
              <a:ext cx="3003878" cy="176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046" y="5113964"/>
              <a:ext cx="2943800" cy="147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913" y="2230733"/>
              <a:ext cx="1545339" cy="15179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045" y="2143116"/>
              <a:ext cx="2206943" cy="190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9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Supported development OS: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8920767" y="2230317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167985" y="2165197"/>
            <a:ext cx="2610384" cy="2108629"/>
            <a:chOff x="2778913" y="2143116"/>
            <a:chExt cx="5499914" cy="4442748"/>
          </a:xfrm>
        </p:grpSpPr>
        <p:pic>
          <p:nvPicPr>
            <p:cNvPr id="13314" name="Picture 2" descr="https://www.thenewboston.com/photos/users/21/original/417967f5da0c9f827e47583c5871ea8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864" y="2280319"/>
              <a:ext cx="1152963" cy="115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://devstickers.com/assets/img/pro/2p4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063" y="2280319"/>
              <a:ext cx="1418733" cy="141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http://upcity.com/wp-content/uploads/2015/07/html-css-js-logo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252" y="3761556"/>
              <a:ext cx="3003878" cy="176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046" y="5113964"/>
              <a:ext cx="2943800" cy="147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913" y="2230733"/>
              <a:ext cx="1545339" cy="15179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045" y="2143116"/>
              <a:ext cx="2206943" cy="190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Universal Windows Platform 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9" y="2684614"/>
            <a:ext cx="7769785" cy="36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3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Universal </a:t>
            </a:r>
            <a:r>
              <a:rPr lang="en-US" dirty="0" smtClean="0"/>
              <a:t>Windows Platform </a:t>
            </a:r>
            <a:endParaRPr lang="pl-PL" dirty="0"/>
          </a:p>
        </p:txBody>
      </p:sp>
      <p:pic>
        <p:nvPicPr>
          <p:cNvPr id="11266" name="Picture 2" descr="Device fami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1" y="2403661"/>
            <a:ext cx="11195598" cy="31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2601" y="2336662"/>
            <a:ext cx="8318669" cy="4150390"/>
          </a:xfrm>
          <a:prstGeom prst="rect">
            <a:avLst/>
          </a:prstGeom>
          <a:solidFill>
            <a:schemeClr val="dk1">
              <a:alpha val="96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Universal Windows Platform </a:t>
            </a:r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0" y="1241779"/>
            <a:ext cx="12192000" cy="56162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/>
          <p:cNvSpPr txBox="1"/>
          <p:nvPr/>
        </p:nvSpPr>
        <p:spPr>
          <a:xfrm>
            <a:off x="3546014" y="1543044"/>
            <a:ext cx="49397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CAN I EASLY DEVELOP IT</a:t>
            </a:r>
          </a:p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ON MY MAC AND LINUX?</a:t>
            </a:r>
            <a:endParaRPr lang="pl-PL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2601" y="2336662"/>
            <a:ext cx="8318669" cy="4150390"/>
          </a:xfrm>
          <a:prstGeom prst="rect">
            <a:avLst/>
          </a:prstGeom>
          <a:solidFill>
            <a:schemeClr val="dk1">
              <a:alpha val="96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Universal Windows Platform </a:t>
            </a:r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0" y="1241779"/>
            <a:ext cx="12192000" cy="56162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410" name="Picture 2" descr="https://s-media-cache-ak0.pinimg.com/736x/34/2f/10/342f10975f1eeaeddc7a07003bd01d3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0" y="2207510"/>
            <a:ext cx="5706056" cy="427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6014" y="1543044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NO</a:t>
            </a:r>
            <a:endParaRPr lang="pl-PL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Universal Windows Platform </a:t>
            </a:r>
            <a:endParaRPr lang="pl-PL" dirty="0"/>
          </a:p>
        </p:txBody>
      </p:sp>
      <p:pic>
        <p:nvPicPr>
          <p:cNvPr id="14338" name="Picture 2" descr="http://media.spidersweb.pl/wp-content/uploads/2015/07/net-na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06" y="2336662"/>
            <a:ext cx="8590860" cy="41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verview of .NET 2015 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06" y="2336662"/>
            <a:ext cx="8590860" cy="433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42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9257840" y="2288774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03508" y="2077278"/>
            <a:ext cx="3061252" cy="2315818"/>
            <a:chOff x="4160246" y="2077278"/>
            <a:chExt cx="3061252" cy="2315818"/>
          </a:xfrm>
        </p:grpSpPr>
        <p:sp>
          <p:nvSpPr>
            <p:cNvPr id="7" name="Rectangle 6"/>
            <p:cNvSpPr/>
            <p:nvPr/>
          </p:nvSpPr>
          <p:spPr>
            <a:xfrm>
              <a:off x="4160246" y="2077278"/>
              <a:ext cx="3061252" cy="231581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24093" y="2180872"/>
              <a:ext cx="2610384" cy="2108629"/>
              <a:chOff x="2778913" y="2143116"/>
              <a:chExt cx="5499914" cy="4442748"/>
            </a:xfrm>
          </p:grpSpPr>
          <p:pic>
            <p:nvPicPr>
              <p:cNvPr id="13314" name="Picture 2" descr="https://www.thenewboston.com/photos/users/21/original/417967f5da0c9f827e47583c5871ea8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5864" y="2280319"/>
                <a:ext cx="1152963" cy="1152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://devstickers.com/assets/img/pro/2p4i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2063" y="2280319"/>
                <a:ext cx="1418733" cy="141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 descr="http://upcity.com/wp-content/uploads/2015/07/html-css-js-logo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252" y="3761556"/>
                <a:ext cx="3003878" cy="1760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20" name="Picture 8" descr="http://dab1nmslvvntp.cloudfront.net/wp-content/uploads/2015/07/1436439824nodejs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046" y="5113964"/>
                <a:ext cx="2943800" cy="1471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913" y="2230733"/>
                <a:ext cx="1545339" cy="15179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45" y="2143116"/>
                <a:ext cx="2206943" cy="1908213"/>
              </a:xfrm>
              <a:prstGeom prst="rect">
                <a:avLst/>
              </a:prstGeom>
            </p:spPr>
          </p:pic>
        </p:grpSp>
      </p:grp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7464760" y="3235187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83" y="4910187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9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9257840" y="2288774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03508" y="2077278"/>
            <a:ext cx="3061252" cy="2315818"/>
            <a:chOff x="4160246" y="2077278"/>
            <a:chExt cx="3061252" cy="2315818"/>
          </a:xfrm>
        </p:grpSpPr>
        <p:sp>
          <p:nvSpPr>
            <p:cNvPr id="7" name="Rectangle 6"/>
            <p:cNvSpPr/>
            <p:nvPr/>
          </p:nvSpPr>
          <p:spPr>
            <a:xfrm>
              <a:off x="4160246" y="2077278"/>
              <a:ext cx="3061252" cy="231581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24093" y="2180872"/>
              <a:ext cx="2610384" cy="2108629"/>
              <a:chOff x="2778913" y="2143116"/>
              <a:chExt cx="5499914" cy="4442748"/>
            </a:xfrm>
          </p:grpSpPr>
          <p:pic>
            <p:nvPicPr>
              <p:cNvPr id="13314" name="Picture 2" descr="https://www.thenewboston.com/photos/users/21/original/417967f5da0c9f827e47583c5871ea8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5864" y="2280319"/>
                <a:ext cx="1152963" cy="1152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://devstickers.com/assets/img/pro/2p4i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2063" y="2280319"/>
                <a:ext cx="1418733" cy="141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 descr="http://upcity.com/wp-content/uploads/2015/07/html-css-js-logo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252" y="3761556"/>
                <a:ext cx="3003878" cy="1760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20" name="Picture 8" descr="http://dab1nmslvvntp.cloudfront.net/wp-content/uploads/2015/07/1436439824nodejs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046" y="5113964"/>
                <a:ext cx="2943800" cy="1471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913" y="2230733"/>
                <a:ext cx="1545339" cy="15179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45" y="2143116"/>
                <a:ext cx="2206943" cy="1908213"/>
              </a:xfrm>
              <a:prstGeom prst="rect">
                <a:avLst/>
              </a:prstGeom>
            </p:spPr>
          </p:pic>
        </p:grpSp>
      </p:grp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7464760" y="3235187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83" y="4910187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77558" y="2358345"/>
            <a:ext cx="2132870" cy="17543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?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pic>
        <p:nvPicPr>
          <p:cNvPr id="27" name="Picture 2" descr="http://cdn.flaticon.com/png/256/137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895771"/>
            <a:ext cx="934999" cy="9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4" descr="http://cdn.osxdaily.com/wp-content/uploads/2013/07/apple-logo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6" y="4781723"/>
            <a:ext cx="835177" cy="10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n and stimpy cartoon 1992 stimpy weld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99" y="2337498"/>
            <a:ext cx="47625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7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application?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Universal Windows Platform </a:t>
            </a:r>
            <a:endParaRPr lang="pl-PL" dirty="0"/>
          </a:p>
        </p:txBody>
      </p:sp>
      <p:pic>
        <p:nvPicPr>
          <p:cNvPr id="9218" name="Picture 2" descr="Overview of .NET 2015 eco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4" y="2287170"/>
            <a:ext cx="8271888" cy="41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develop an application?</a:t>
            </a:r>
            <a:endParaRPr lang="pl-PL" dirty="0"/>
          </a:p>
        </p:txBody>
      </p:sp>
      <p:sp>
        <p:nvSpPr>
          <p:cNvPr id="3" name="TextBox 2"/>
          <p:cNvSpPr txBox="1"/>
          <p:nvPr/>
        </p:nvSpPr>
        <p:spPr>
          <a:xfrm>
            <a:off x="9257840" y="2288774"/>
            <a:ext cx="2132870" cy="189282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UWP</a:t>
            </a:r>
          </a:p>
          <a:p>
            <a:pPr algn="ctr"/>
            <a:r>
              <a:rPr lang="en-US" sz="7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UNIVERSAL WINDOWS PLATFORM</a:t>
            </a:r>
            <a:endParaRPr lang="en-US" sz="6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03508" y="2077278"/>
            <a:ext cx="3061252" cy="2315818"/>
            <a:chOff x="4160246" y="2077278"/>
            <a:chExt cx="3061252" cy="2315818"/>
          </a:xfrm>
        </p:grpSpPr>
        <p:sp>
          <p:nvSpPr>
            <p:cNvPr id="7" name="Rectangle 6"/>
            <p:cNvSpPr/>
            <p:nvPr/>
          </p:nvSpPr>
          <p:spPr>
            <a:xfrm>
              <a:off x="4160246" y="2077278"/>
              <a:ext cx="3061252" cy="231581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24093" y="2180872"/>
              <a:ext cx="2610384" cy="2108629"/>
              <a:chOff x="2778913" y="2143116"/>
              <a:chExt cx="5499914" cy="4442748"/>
            </a:xfrm>
          </p:grpSpPr>
          <p:pic>
            <p:nvPicPr>
              <p:cNvPr id="13314" name="Picture 2" descr="https://www.thenewboston.com/photos/users/21/original/417967f5da0c9f827e47583c5871ea8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5864" y="2280319"/>
                <a:ext cx="1152963" cy="1152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://devstickers.com/assets/img/pro/2p4i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2063" y="2280319"/>
                <a:ext cx="1418733" cy="141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 descr="http://upcity.com/wp-content/uploads/2015/07/html-css-js-logo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252" y="3761556"/>
                <a:ext cx="3003878" cy="1760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20" name="Picture 8" descr="http://dab1nmslvvntp.cloudfront.net/wp-content/uploads/2015/07/1436439824nodejs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046" y="5113964"/>
                <a:ext cx="2943800" cy="1471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913" y="2230733"/>
                <a:ext cx="1545339" cy="15179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45" y="2143116"/>
                <a:ext cx="2206943" cy="1908213"/>
              </a:xfrm>
              <a:prstGeom prst="rect">
                <a:avLst/>
              </a:prstGeom>
            </p:spPr>
          </p:pic>
        </p:grpSp>
      </p:grp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7464760" y="3235187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83" y="4910187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77558" y="2142680"/>
            <a:ext cx="2132870" cy="101566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1000" b="1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C# </a:t>
            </a:r>
            <a:r>
              <a:rPr lang="en-US" sz="2000" b="1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CoreCLR</a:t>
            </a:r>
            <a:r>
              <a:rPr lang="en-US" sz="20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via DNX</a:t>
            </a:r>
            <a:endParaRPr lang="pl-PL" sz="2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1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7" name="Picture 2" descr="http://cdn.flaticon.com/png/256/137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895771"/>
            <a:ext cx="934999" cy="9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4" descr="http://cdn.osxdaily.com/wp-content/uploads/2013/07/apple-logo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6" y="4781723"/>
            <a:ext cx="835177" cy="10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0953" y="3484359"/>
            <a:ext cx="2132870" cy="100027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900" b="1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Node.js (Chakra build)</a:t>
            </a:r>
            <a:endParaRPr lang="pl-PL" sz="2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algn="ctr"/>
            <a:endParaRPr lang="pl-PL" sz="9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10428" y="3962400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610428" y="2590800"/>
            <a:ext cx="17930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12" y="4826778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37" y="2231812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buAutoNum type="arabicParenR"/>
            </a:pPr>
            <a:r>
              <a:rPr lang="en-US" dirty="0" smtClean="0"/>
              <a:t>Download ARM Node.js build for Chakra</a:t>
            </a: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github.com/</a:t>
            </a:r>
            <a:r>
              <a:rPr lang="en-US" dirty="0" err="1" smtClean="0">
                <a:hlinkClick r:id="rId3"/>
              </a:rPr>
              <a:t>ms-iot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ntvsiot</a:t>
            </a:r>
            <a:r>
              <a:rPr lang="en-US" dirty="0" smtClean="0">
                <a:hlinkClick r:id="rId3"/>
              </a:rPr>
              <a:t>/releases</a:t>
            </a:r>
            <a:r>
              <a:rPr lang="en-US" dirty="0" smtClean="0"/>
              <a:t> </a:t>
            </a:r>
          </a:p>
          <a:p>
            <a:pPr>
              <a:buAutoNum type="arabicParenR"/>
            </a:pPr>
            <a:r>
              <a:rPr lang="en-US" dirty="0" smtClean="0"/>
              <a:t>Copy node.exe to device (i.e. C:\Node)</a:t>
            </a:r>
            <a:endParaRPr lang="pl-PL" dirty="0" smtClean="0"/>
          </a:p>
          <a:p>
            <a:pPr>
              <a:buFont typeface="Wingdings 2" charset="2"/>
              <a:buAutoNum type="arabicParenR"/>
            </a:pPr>
            <a:r>
              <a:rPr lang="en-US" dirty="0"/>
              <a:t>Setup firewall rule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netsh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advfirewall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firewall add rule name="Node.js"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dir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=in action=allow program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="C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:\Node\node.exe" enable=yes</a:t>
            </a:r>
            <a:endParaRPr lang="pl-PL" dirty="0"/>
          </a:p>
          <a:p>
            <a:pPr>
              <a:buFont typeface="Wingdings 2" charset="2"/>
              <a:buAutoNum type="arabicParenR"/>
            </a:pPr>
            <a:r>
              <a:rPr lang="pl-PL" dirty="0" smtClean="0"/>
              <a:t>To Run: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dirty="0" err="1"/>
              <a:t>Powershell</a:t>
            </a:r>
            <a:r>
              <a:rPr lang="en-US" dirty="0"/>
              <a:t>)</a:t>
            </a:r>
            <a:r>
              <a:rPr lang="pl-PL" dirty="0"/>
              <a:t>:</a:t>
            </a:r>
            <a:endParaRPr lang="en-US" dirty="0"/>
          </a:p>
          <a:p>
            <a:pPr marL="457200" lvl="1" indent="0">
              <a:buNone/>
            </a:pP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&amp;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'C:\Node\node.exe' 'C:\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Node\server.js'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/>
              <a:t>OR 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start-process 'C:\Node\node.exe' 'C:\Node\server.js'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/>
              <a:t>(SSH)</a:t>
            </a:r>
            <a:r>
              <a:rPr lang="pl-PL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node.exe server.js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Node.js app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4335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37" y="2231812"/>
            <a:ext cx="10554574" cy="3636511"/>
          </a:xfrm>
        </p:spPr>
        <p:txBody>
          <a:bodyPr>
            <a:normAutofit/>
          </a:bodyPr>
          <a:lstStyle/>
          <a:p>
            <a:pPr>
              <a:buFont typeface="Wingdings 2" charset="2"/>
              <a:buAutoNum type="arabicParenR"/>
            </a:pPr>
            <a:r>
              <a:rPr lang="pl-PL" dirty="0" smtClean="0"/>
              <a:t>Deploy Node.js UWP app (i.e </a:t>
            </a:r>
            <a:r>
              <a:rPr lang="en-US" dirty="0" err="1" smtClean="0"/>
              <a:t>IoT.Demo.Node.WebServer</a:t>
            </a:r>
            <a:r>
              <a:rPr lang="pl-PL" dirty="0" smtClean="0"/>
              <a:t>)</a:t>
            </a:r>
            <a:endParaRPr lang="en-US" dirty="0" smtClean="0"/>
          </a:p>
          <a:p>
            <a:pPr>
              <a:buAutoNum type="arabicParenR"/>
            </a:pPr>
            <a:r>
              <a:rPr lang="pl-PL" dirty="0" smtClean="0"/>
              <a:t>Set as startup and reboot</a:t>
            </a:r>
            <a:endParaRPr lang="pl-PL" dirty="0" smtClean="0"/>
          </a:p>
          <a:p>
            <a:pPr marL="457200" lvl="1" indent="0">
              <a:buNone/>
            </a:pP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IotStartup add headless &lt;Node_Uwp_app&gt;</a:t>
            </a:r>
            <a:b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shutdown r/ t/ 0</a:t>
            </a:r>
            <a:endParaRPr lang="pl-PL" dirty="0" smtClean="0"/>
          </a:p>
          <a:p>
            <a:pPr>
              <a:buFont typeface="Wingdings 2" charset="2"/>
              <a:buAutoNum type="arabicParenR"/>
            </a:pPr>
            <a:r>
              <a:rPr lang="pl-PL" dirty="0"/>
              <a:t>Now you can modifie/add .js files in project directory :</a:t>
            </a:r>
            <a:endParaRPr lang="en-US" dirty="0"/>
          </a:p>
          <a:p>
            <a:pPr marL="457200" lvl="1" indent="0">
              <a:buNone/>
            </a:pPr>
            <a:r>
              <a:rPr lang="pl-PL" dirty="0"/>
              <a:t>C:/Data/Users/DefaultAccount/AppxLayouts/&lt;Node_Uwp_app</a:t>
            </a:r>
            <a:r>
              <a:rPr lang="pl-PL" dirty="0" smtClean="0"/>
              <a:t>&gt;</a:t>
            </a:r>
            <a:endParaRPr lang="pl-PL" dirty="0" smtClean="0"/>
          </a:p>
          <a:p>
            <a:pPr>
              <a:buFont typeface="Wingdings 2" charset="2"/>
              <a:buAutoNum type="arabicParenR"/>
            </a:pPr>
            <a:r>
              <a:rPr lang="pl-PL" dirty="0" smtClean="0"/>
              <a:t>To reload simply kill your app process</a:t>
            </a:r>
            <a:endParaRPr lang="en-US" dirty="0" smtClean="0"/>
          </a:p>
          <a:p>
            <a:pPr marL="457200" lvl="1" indent="0">
              <a:buNone/>
            </a:pP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kill &lt;PID or Node_Uwp_app_name&gt;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Node.js </a:t>
            </a:r>
            <a:r>
              <a:rPr lang="en-US" dirty="0" smtClean="0"/>
              <a:t>app</a:t>
            </a:r>
            <a:r>
              <a:rPr lang="pl-PL" dirty="0" smtClean="0"/>
              <a:t> with all UWP features: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76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AutoNum type="arabicParenR"/>
            </a:pPr>
            <a:r>
              <a:rPr lang="en-US" dirty="0" smtClean="0"/>
              <a:t>Install DVNM (</a:t>
            </a:r>
            <a:r>
              <a:rPr lang="en-US" dirty="0" err="1" smtClean="0"/>
              <a:t>.Net</a:t>
            </a:r>
            <a:r>
              <a:rPr lang="en-US" dirty="0" smtClean="0"/>
              <a:t> version manager) on development machine</a:t>
            </a:r>
          </a:p>
          <a:p>
            <a:pPr marL="457200" lvl="1" indent="0">
              <a:buNone/>
            </a:pPr>
            <a:r>
              <a:rPr lang="en-US" dirty="0"/>
              <a:t>Windows: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docs.asp.net/en/latest/getting-started/installing-on-windows.html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Linux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docs.asp.net/en/latest/getting-started/installing-on-linux.html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OSX: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docs.asp.net/en/latest/getting-started/installing-on-mac.html</a:t>
            </a:r>
            <a:endParaRPr lang="en-US" dirty="0" smtClean="0"/>
          </a:p>
          <a:p>
            <a:pPr>
              <a:buAutoNum type="arabicParenR"/>
            </a:pPr>
            <a:r>
              <a:rPr lang="en-US" dirty="0"/>
              <a:t>Update DVNM and download ARM </a:t>
            </a:r>
            <a:r>
              <a:rPr lang="en-US" dirty="0" err="1" smtClean="0"/>
              <a:t>coreCLR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dnvm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update-self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dnvm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install latest -r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coreclr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-arch ARM -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</a:t>
            </a:r>
            <a:endParaRPr lang="en-US" dirty="0" smtClean="0"/>
          </a:p>
          <a:p>
            <a:pPr>
              <a:buAutoNum type="arabicParenR"/>
            </a:pPr>
            <a:r>
              <a:rPr lang="en-US" dirty="0" smtClean="0"/>
              <a:t>Check if ARM </a:t>
            </a:r>
            <a:r>
              <a:rPr lang="en-US" dirty="0" err="1" smtClean="0"/>
              <a:t>coreCLR</a:t>
            </a:r>
            <a:r>
              <a:rPr lang="en-US" dirty="0" smtClean="0"/>
              <a:t> has been correctly installed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dnvm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list</a:t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C# DNX </a:t>
            </a:r>
            <a:r>
              <a:rPr lang="en-US" dirty="0"/>
              <a:t>application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885" y="3634904"/>
            <a:ext cx="4978401" cy="22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application?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arenR" startAt="4"/>
            </a:pPr>
            <a:r>
              <a:rPr lang="en-US" dirty="0" smtClean="0"/>
              <a:t>Create .</a:t>
            </a:r>
            <a:r>
              <a:rPr lang="en-US" dirty="0" err="1" smtClean="0"/>
              <a:t>NetCore</a:t>
            </a:r>
            <a:r>
              <a:rPr lang="en-US" dirty="0" smtClean="0"/>
              <a:t> project via VS2015 (Windows) </a:t>
            </a:r>
            <a:br>
              <a:rPr lang="en-US" dirty="0" smtClean="0"/>
            </a:br>
            <a:r>
              <a:rPr lang="en-US" dirty="0" smtClean="0"/>
              <a:t>or generate with Yeoman (Linux/OSX/Windows)</a:t>
            </a:r>
          </a:p>
          <a:p>
            <a:pPr>
              <a:buAutoNum type="arabicParenR" startAt="4"/>
            </a:pPr>
            <a:r>
              <a:rPr lang="en-US" dirty="0" smtClean="0"/>
              <a:t>Rebuild project</a:t>
            </a:r>
          </a:p>
          <a:p>
            <a:pPr>
              <a:buAutoNum type="arabicParenR" startAt="4"/>
            </a:pPr>
            <a:r>
              <a:rPr lang="en-US" dirty="0"/>
              <a:t>Publish package in ARM runtime (Run in you </a:t>
            </a:r>
            <a:r>
              <a:rPr lang="en-US" dirty="0" err="1" smtClean="0"/>
              <a:t>project.json</a:t>
            </a:r>
            <a:r>
              <a:rPr lang="en-US" dirty="0" smtClean="0"/>
              <a:t> </a:t>
            </a:r>
            <a:r>
              <a:rPr lang="en-US" dirty="0"/>
              <a:t>location)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dnu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publish --out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output_dir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--no-source --runtime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dnx-coreclr-win-arm.1.0.0-rc2-16357</a:t>
            </a:r>
          </a:p>
          <a:p>
            <a:pPr>
              <a:buAutoNum type="arabicParenR" startAt="4"/>
            </a:pPr>
            <a:r>
              <a:rPr lang="en-US" dirty="0" smtClean="0"/>
              <a:t>Copy &lt;output-</a:t>
            </a:r>
            <a:r>
              <a:rPr lang="en-US" dirty="0" err="1" smtClean="0"/>
              <a:t>dir</a:t>
            </a:r>
            <a:r>
              <a:rPr lang="en-US" dirty="0" smtClean="0"/>
              <a:t>&gt; to </a:t>
            </a:r>
            <a:r>
              <a:rPr lang="en-US" dirty="0" err="1" smtClean="0"/>
              <a:t>IoT</a:t>
            </a:r>
            <a:r>
              <a:rPr lang="en-US" dirty="0" smtClean="0"/>
              <a:t> device directory</a:t>
            </a:r>
          </a:p>
          <a:p>
            <a:pPr>
              <a:buAutoNum type="arabicParenR" startAt="4"/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Run yourApplicationName.cmd from main path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smtClean="0"/>
              <a:t>C# DNX </a:t>
            </a:r>
            <a:r>
              <a:rPr lang="en-US" dirty="0"/>
              <a:t>application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92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	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develop universal </a:t>
            </a:r>
            <a:r>
              <a:rPr lang="en-US" dirty="0" smtClean="0"/>
              <a:t>application</a:t>
            </a:r>
            <a:r>
              <a:rPr lang="pl-PL" dirty="0" smtClean="0"/>
              <a:t>s</a:t>
            </a:r>
            <a:r>
              <a:rPr lang="en-US" dirty="0" smtClean="0"/>
              <a:t> </a:t>
            </a:r>
            <a:r>
              <a:rPr lang="en-US" dirty="0" smtClean="0"/>
              <a:t>in practice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5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Tools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Visual Studio 2015 </a:t>
            </a:r>
            <a:r>
              <a:rPr lang="en-US" dirty="0" smtClean="0"/>
              <a:t>(Community edition for free) </a:t>
            </a:r>
            <a:br>
              <a:rPr lang="en-US" dirty="0" smtClean="0"/>
            </a:br>
            <a:r>
              <a:rPr lang="en-US" b="1" dirty="0" smtClean="0"/>
              <a:t>+</a:t>
            </a:r>
            <a:r>
              <a:rPr lang="en-US" dirty="0" smtClean="0"/>
              <a:t> </a:t>
            </a:r>
            <a:r>
              <a:rPr lang="en-US" b="1" dirty="0" smtClean="0"/>
              <a:t>Update 1</a:t>
            </a:r>
            <a:br>
              <a:rPr lang="en-US" b="1" dirty="0" smtClean="0"/>
            </a:br>
            <a:r>
              <a:rPr lang="en-US" b="1" dirty="0" smtClean="0"/>
              <a:t>+ Universal </a:t>
            </a:r>
            <a:r>
              <a:rPr lang="en-US" b="1" dirty="0"/>
              <a:t>Windows App Development Tools </a:t>
            </a:r>
            <a:r>
              <a:rPr lang="en-US" dirty="0" smtClean="0"/>
              <a:t>(Tools </a:t>
            </a:r>
            <a:r>
              <a:rPr lang="en-US" dirty="0"/>
              <a:t>and Windows </a:t>
            </a:r>
            <a:r>
              <a:rPr lang="en-US" dirty="0" smtClean="0"/>
              <a:t>SDK)</a:t>
            </a:r>
          </a:p>
          <a:p>
            <a:r>
              <a:rPr lang="en-US" b="1" dirty="0"/>
              <a:t>Windows </a:t>
            </a:r>
            <a:r>
              <a:rPr lang="en-US" b="1" dirty="0" err="1"/>
              <a:t>IoT</a:t>
            </a:r>
            <a:r>
              <a:rPr lang="en-US" b="1" dirty="0"/>
              <a:t> Core Project </a:t>
            </a:r>
            <a:r>
              <a:rPr lang="en-US" b="1" dirty="0" smtClean="0"/>
              <a:t>Templates </a:t>
            </a:r>
            <a:r>
              <a:rPr lang="en-US" dirty="0" smtClean="0"/>
              <a:t>(via Visual Studio Gallery)</a:t>
            </a:r>
          </a:p>
          <a:p>
            <a:pPr marL="0" indent="0">
              <a:buNone/>
            </a:pPr>
            <a:r>
              <a:rPr lang="en-US" dirty="0" smtClean="0"/>
              <a:t>Optionally:</a:t>
            </a:r>
          </a:p>
          <a:p>
            <a:r>
              <a:rPr lang="en-US" b="1" dirty="0" smtClean="0"/>
              <a:t>Node.js Tool for Windows </a:t>
            </a:r>
            <a:r>
              <a:rPr lang="en-US" b="1" dirty="0" err="1" smtClean="0"/>
              <a:t>IoT</a:t>
            </a:r>
            <a:r>
              <a:rPr lang="en-US" b="1" dirty="0" smtClean="0"/>
              <a:t> </a:t>
            </a:r>
            <a:r>
              <a:rPr lang="en-US" dirty="0" smtClean="0"/>
              <a:t>(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github.com/ms-iot/ntvsiot/releases</a:t>
            </a:r>
            <a:r>
              <a:rPr lang="en-US" dirty="0" smtClean="0"/>
              <a:t> )</a:t>
            </a:r>
            <a:endParaRPr lang="en-US" b="1" dirty="0" smtClean="0"/>
          </a:p>
          <a:p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4098" name="Picture 2" descr="Znalezione obrazy dla zapytania visual studio 2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19" y="4027830"/>
            <a:ext cx="4622961" cy="25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Basic Headed </a:t>
            </a:r>
            <a:r>
              <a:rPr lang="en-US" dirty="0" smtClean="0"/>
              <a:t>apps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IoT.Demo.Headed.Xaml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Template: </a:t>
            </a:r>
            <a:r>
              <a:rPr lang="en-US" dirty="0" smtClean="0"/>
              <a:t>Windows/Templates</a:t>
            </a:r>
            <a:r>
              <a:rPr lang="en-US" dirty="0"/>
              <a:t>/Visual C#</a:t>
            </a:r>
            <a:r>
              <a:rPr lang="en-US" dirty="0" smtClean="0"/>
              <a:t>/Windows/Universal/Blank App</a:t>
            </a:r>
          </a:p>
          <a:p>
            <a:r>
              <a:rPr lang="en-US" dirty="0" err="1" smtClean="0"/>
              <a:t>IoT.Demo.Headed.Js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Template: </a:t>
            </a:r>
            <a:r>
              <a:rPr lang="en-US" dirty="0" smtClean="0"/>
              <a:t>Windows/Templates/JavaScript/Windows/Universal/Blank </a:t>
            </a:r>
            <a:r>
              <a:rPr lang="en-US" dirty="0"/>
              <a:t>App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Demos: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8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Remote debug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Setup ‘Debug’ inside project (.</a:t>
            </a:r>
            <a:r>
              <a:rPr lang="en-US" dirty="0" err="1" smtClean="0"/>
              <a:t>csproj</a:t>
            </a:r>
            <a:r>
              <a:rPr lang="en-US" dirty="0" smtClean="0"/>
              <a:t>) properties:</a:t>
            </a:r>
            <a:endParaRPr lang="pl-PL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7712"/>
              </p:ext>
            </p:extLst>
          </p:nvPr>
        </p:nvGraphicFramePr>
        <p:xfrm>
          <a:off x="928688" y="2165197"/>
          <a:ext cx="9294812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Image" r:id="rId3" imgW="9295200" imgH="4520520" progId="Photoshop.Image.16">
                  <p:embed/>
                </p:oleObj>
              </mc:Choice>
              <mc:Fallback>
                <p:oleObj name="Image" r:id="rId3" imgW="9295200" imgH="452052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8" y="2165197"/>
                        <a:ext cx="9294812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7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group.canarywharf.com/wp-content/uploads/sites/2/2013/11/architecture2-wpcf_741x4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5" y="2191512"/>
            <a:ext cx="70580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6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Create Package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Store -&gt; Create App Packages…</a:t>
            </a:r>
            <a:endParaRPr lang="pl-PL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349647"/>
              </p:ext>
            </p:extLst>
          </p:nvPr>
        </p:nvGraphicFramePr>
        <p:xfrm>
          <a:off x="504606" y="2165197"/>
          <a:ext cx="11199812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Image" r:id="rId3" imgW="11199960" imgH="4660200" progId="Photoshop.Image.16">
                  <p:embed/>
                </p:oleObj>
              </mc:Choice>
              <mc:Fallback>
                <p:oleObj name="Image" r:id="rId3" imgW="11199960" imgH="46602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606" y="2165197"/>
                        <a:ext cx="11199812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84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Node.js + Universal app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8712" y="2222287"/>
            <a:ext cx="11081188" cy="3636511"/>
          </a:xfrm>
        </p:spPr>
        <p:txBody>
          <a:bodyPr anchor="t">
            <a:normAutofit lnSpcReduction="10000"/>
          </a:bodyPr>
          <a:lstStyle/>
          <a:p>
            <a:r>
              <a:rPr lang="en-US" dirty="0" err="1" smtClean="0"/>
              <a:t>IoT.Demo.Node.WebServer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Template: </a:t>
            </a:r>
            <a:r>
              <a:rPr lang="en-US" dirty="0" smtClean="0"/>
              <a:t>Windows/Templates/JavaScript/Node.js/Basic Node.js Web Server (Universal Windows)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Details about UWP </a:t>
            </a:r>
            <a:r>
              <a:rPr lang="en-US" b="1" dirty="0"/>
              <a:t>Node.js wrapper: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github.com/ms-iot/node-uwp-wrapper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b="1" dirty="0" smtClean="0"/>
              <a:t>Create Package: </a:t>
            </a:r>
            <a:br>
              <a:rPr lang="en-US" b="1" dirty="0" smtClean="0"/>
            </a:br>
            <a:r>
              <a:rPr lang="en-US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b="1" dirty="0" smtClean="0"/>
              <a:t>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Command Prompt for VS 2015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altLang="pl-PL" dirty="0" err="1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Cmd</a:t>
            </a: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with VS2015 tools)</a:t>
            </a:r>
            <a:endParaRPr lang="pl-PL" altLang="pl-PL" dirty="0">
              <a:solidFill>
                <a:srgbClr val="33333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Navigate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your project.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pl-PL" altLang="pl-PL" sz="1600" dirty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msbuild </a:t>
            </a:r>
            <a:r>
              <a:rPr lang="pl-PL" altLang="pl-PL" sz="1600" dirty="0" smtClean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/</a:t>
            </a:r>
            <a:r>
              <a:rPr lang="pl-PL" altLang="pl-PL" sz="1600" dirty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p:configuration=release /</a:t>
            </a:r>
            <a:r>
              <a:rPr lang="pl-PL" altLang="pl-PL" sz="1600" dirty="0" smtClean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p:platform</a:t>
            </a:r>
            <a:r>
              <a:rPr lang="en-US" altLang="pl-PL" sz="1600" dirty="0" smtClean="0">
                <a:solidFill>
                  <a:srgbClr val="0070C0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=arm</a:t>
            </a:r>
            <a:endParaRPr lang="pl-PL" altLang="pl-PL" dirty="0">
              <a:solidFill>
                <a:srgbClr val="0070C0"/>
              </a:solidFill>
              <a:latin typeface="Consolas" panose="020B0609020204030204" pitchFamily="49" charset="0"/>
              <a:cs typeface="Segoe UI Light" panose="020B050204020402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the command above, you should see a new folder with the AppX in</a:t>
            </a: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l-PL" altLang="pl-PL" dirty="0" smtClean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l-PL" altLang="pl-PL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\Your project root\AppPackages.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l-PL" altLang="pl-PL" sz="4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Demos: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GPIO and other I/O stuff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63" y="1368743"/>
            <a:ext cx="7403174" cy="50920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225" y="1514475"/>
            <a:ext cx="25908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17x </a:t>
            </a:r>
            <a:r>
              <a:rPr lang="pl-PL" b="1" dirty="0" smtClean="0">
                <a:latin typeface="Consolas" panose="020B0609020204030204" pitchFamily="49" charset="0"/>
              </a:rPr>
              <a:t>GPIO pins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2x </a:t>
            </a:r>
            <a:r>
              <a:rPr lang="pl-PL" b="1" dirty="0" smtClean="0">
                <a:latin typeface="Consolas" panose="020B0609020204030204" pitchFamily="49" charset="0"/>
              </a:rPr>
              <a:t>SPI bus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1x </a:t>
            </a:r>
            <a:r>
              <a:rPr lang="pl-PL" b="1" dirty="0" smtClean="0">
                <a:latin typeface="Consolas" panose="020B0609020204030204" pitchFamily="49" charset="0"/>
              </a:rPr>
              <a:t>I2C bus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2x </a:t>
            </a:r>
            <a:r>
              <a:rPr lang="pl-PL" b="1" dirty="0" smtClean="0">
                <a:latin typeface="Consolas" panose="020B0609020204030204" pitchFamily="49" charset="0"/>
              </a:rPr>
              <a:t>5.0V Power pins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2x </a:t>
            </a:r>
            <a:r>
              <a:rPr lang="pl-PL" b="1" dirty="0" smtClean="0">
                <a:latin typeface="Consolas" panose="020B0609020204030204" pitchFamily="49" charset="0"/>
              </a:rPr>
              <a:t>3.3V Power pins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1x </a:t>
            </a:r>
            <a:r>
              <a:rPr lang="pl-PL" b="1" dirty="0" smtClean="0">
                <a:latin typeface="Consolas" panose="020B0609020204030204" pitchFamily="49" charset="0"/>
              </a:rPr>
              <a:t>UART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latin typeface="Consolas" panose="020B0609020204030204" pitchFamily="49" charset="0"/>
              </a:rPr>
              <a:t> 8x </a:t>
            </a:r>
            <a:r>
              <a:rPr lang="pl-PL" b="1" dirty="0" smtClean="0">
                <a:latin typeface="Consolas" panose="020B0609020204030204" pitchFamily="49" charset="0"/>
              </a:rPr>
              <a:t>Ground pins</a:t>
            </a:r>
            <a:endParaRPr lang="pl-PL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GPIO read/write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</a:t>
            </a:r>
            <a:r>
              <a:rPr lang="en-US" dirty="0" smtClean="0"/>
              <a:t>.</a:t>
            </a:r>
            <a:r>
              <a:rPr lang="pl-PL" dirty="0" smtClean="0"/>
              <a:t>Gpio</a:t>
            </a:r>
            <a:endParaRPr lang="en-US" dirty="0"/>
          </a:p>
          <a:p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smtClean="0"/>
              <a:t>Demos: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39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PWM. not only software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</a:t>
            </a:r>
            <a:r>
              <a:rPr lang="en-US" dirty="0" smtClean="0"/>
              <a:t>.</a:t>
            </a:r>
            <a:r>
              <a:rPr lang="pl-PL" dirty="0" smtClean="0"/>
              <a:t>Gpio.Pwm</a:t>
            </a:r>
          </a:p>
          <a:p>
            <a:pPr marL="0" indent="0">
              <a:buNone/>
            </a:pPr>
            <a:r>
              <a:rPr lang="pl-PL" dirty="0"/>
              <a:t>References: (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github.com/ms-iot/BusProviders/tree/develop/PWM</a:t>
            </a:r>
            <a:r>
              <a:rPr lang="pl-PL" dirty="0" smtClean="0"/>
              <a:t>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smtClean="0"/>
              <a:t>PwmSoftware (C++)</a:t>
            </a:r>
            <a:br>
              <a:rPr lang="pl-PL" dirty="0" smtClean="0"/>
            </a:br>
            <a:r>
              <a:rPr lang="pl-PL" dirty="0" smtClean="0"/>
              <a:t>	PwmPCA9685 (C++)</a:t>
            </a:r>
            <a:endParaRPr lang="en-US" dirty="0"/>
          </a:p>
          <a:p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mtClean="0"/>
              <a:t>Demos: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1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pl-PL" dirty="0" smtClean="0"/>
              <a:t>: </a:t>
            </a:r>
            <a:r>
              <a:rPr lang="pl-PL" dirty="0" smtClean="0"/>
              <a:t>Buses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IoT.Demo</a:t>
            </a:r>
            <a:r>
              <a:rPr lang="en-US" dirty="0" smtClean="0"/>
              <a:t>.</a:t>
            </a:r>
            <a:r>
              <a:rPr lang="pl-PL" dirty="0" smtClean="0"/>
              <a:t>Buses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mtClean="0"/>
              <a:t>Demos: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1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Q&amp;A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THANK YOU!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250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cinemablend.com/images/news/38103/_137148335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977" y="1792858"/>
            <a:ext cx="7523117" cy="438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3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camenischdesign.com/assets/images/portfolio/photography/research/HERO/minners_HE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2471610"/>
            <a:ext cx="952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3008" y="0"/>
            <a:ext cx="6492643" cy="1237082"/>
            <a:chOff x="400658" y="85725"/>
            <a:chExt cx="649264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810001" y="85725"/>
              <a:ext cx="6083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krzysztof.krzyskow@gmail.com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smtClean="0">
                  <a:solidFill>
                    <a:srgbClr val="FBFBFB"/>
                  </a:solidFill>
                  <a:latin typeface="+mj-lt"/>
                </a:rPr>
                <a:t>@</a:t>
              </a:r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KrzyskowK</a:t>
              </a:r>
              <a:endParaRPr lang="en-US" sz="2400" b="1" dirty="0" smtClean="0">
                <a:solidFill>
                  <a:srgbClr val="FBFBFB"/>
                </a:solidFill>
                <a:latin typeface="+mj-lt"/>
              </a:endParaRPr>
            </a:p>
            <a:p>
              <a:r>
                <a:rPr lang="en-US" sz="2400" b="1" dirty="0" err="1" smtClean="0">
                  <a:solidFill>
                    <a:srgbClr val="FBFBFB"/>
                  </a:solidFill>
                  <a:latin typeface="+mj-lt"/>
                </a:rPr>
                <a:t>ChrisOrTwo</a:t>
              </a:r>
              <a:endParaRPr lang="pl-PL" sz="2400" b="1" dirty="0">
                <a:solidFill>
                  <a:srgbClr val="FBFBFB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7" y="911785"/>
              <a:ext cx="304762" cy="304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58" y="228882"/>
              <a:ext cx="355556" cy="2311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15" y="571694"/>
              <a:ext cx="302222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4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Windows 10 IOT (.10586) + Raspberry </a:t>
            </a:r>
            <a:r>
              <a:rPr lang="en-US" sz="3200" dirty="0"/>
              <a:t>P</a:t>
            </a:r>
            <a:r>
              <a:rPr lang="en-US" sz="3200" dirty="0" smtClean="0"/>
              <a:t>i 2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335983"/>
            <a:ext cx="10572000" cy="434974"/>
          </a:xfrm>
        </p:spPr>
        <p:txBody>
          <a:bodyPr/>
          <a:lstStyle/>
          <a:p>
            <a:r>
              <a:rPr lang="en-US" dirty="0" smtClean="0"/>
              <a:t>Internet Of Things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What is Windows 10 </a:t>
            </a:r>
            <a:r>
              <a:rPr lang="en-US" sz="3200" dirty="0" err="1" smtClean="0"/>
              <a:t>IoT</a:t>
            </a:r>
            <a:r>
              <a:rPr lang="en-US" sz="3200" dirty="0" smtClean="0"/>
              <a:t> Core?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29101" y="5344347"/>
            <a:ext cx="10572000" cy="434974"/>
          </a:xfrm>
        </p:spPr>
        <p:txBody>
          <a:bodyPr>
            <a:noAutofit/>
          </a:bodyPr>
          <a:lstStyle/>
          <a:p>
            <a:r>
              <a:rPr lang="pl-PL" sz="2400" dirty="0">
                <a:hlinkClick r:id="rId3"/>
              </a:rPr>
              <a:t>https://</a:t>
            </a:r>
            <a:r>
              <a:rPr lang="pl-PL" sz="2400" dirty="0" smtClean="0">
                <a:hlinkClick r:id="rId3"/>
              </a:rPr>
              <a:t>dev.windows.com/en-us/iot</a:t>
            </a:r>
            <a:r>
              <a:rPr lang="en-US" sz="2400" dirty="0" smtClean="0"/>
              <a:t> 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5250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Windows 10 </a:t>
            </a:r>
            <a:r>
              <a:rPr lang="en-US" sz="4800" dirty="0" err="1" smtClean="0"/>
              <a:t>IoT</a:t>
            </a:r>
            <a:r>
              <a:rPr lang="en-US" sz="4800" dirty="0" smtClean="0"/>
              <a:t> Core?</a:t>
            </a:r>
            <a:endParaRPr lang="en-US" sz="4800" dirty="0"/>
          </a:p>
        </p:txBody>
      </p:sp>
      <p:pic>
        <p:nvPicPr>
          <p:cNvPr id="3074" name="Picture 2" descr="http://az648995.vo.msecnd.net/win/2015/01/Windows-10_Product-Fami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2" y="1638148"/>
            <a:ext cx="8737868" cy="49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otable">
  <a:themeElements>
    <a:clrScheme name="Custom 6">
      <a:dk1>
        <a:srgbClr val="000000"/>
      </a:dk1>
      <a:lt1>
        <a:srgbClr val="262626"/>
      </a:lt1>
      <a:dk2>
        <a:srgbClr val="F2F2F2"/>
      </a:dk2>
      <a:lt2>
        <a:srgbClr val="636363"/>
      </a:lt2>
      <a:accent1>
        <a:srgbClr val="00948C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635D"/>
      </a:hlink>
      <a:folHlink>
        <a:srgbClr val="00635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1583</Words>
  <Application>Microsoft Office PowerPoint</Application>
  <PresentationFormat>Widescreen</PresentationFormat>
  <Paragraphs>325</Paragraphs>
  <Slides>47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Consolas</vt:lpstr>
      <vt:lpstr>Segoe UI Light</vt:lpstr>
      <vt:lpstr>Wingdings 2</vt:lpstr>
      <vt:lpstr>HDOfficeLightV0</vt:lpstr>
      <vt:lpstr>1_HDOfficeLightV0</vt:lpstr>
      <vt:lpstr>Quotable</vt:lpstr>
      <vt:lpstr>Bitmap Image</vt:lpstr>
      <vt:lpstr>Image</vt:lpstr>
      <vt:lpstr>Windows 10 IOT (.10586) + Raspberry Pi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10 IOT (.10586) + Raspberry Pi 2</vt:lpstr>
      <vt:lpstr>  What is Windows 10 IoT Core?    </vt:lpstr>
      <vt:lpstr>What is Windows 10 IoT Core?</vt:lpstr>
      <vt:lpstr>What is Windows 10 IoT Core?</vt:lpstr>
      <vt:lpstr>What is Windows 10 IoT Core?</vt:lpstr>
      <vt:lpstr>How to install Windows 10 IoT Core?</vt:lpstr>
      <vt:lpstr>How to manage?</vt:lpstr>
      <vt:lpstr>How to manage?</vt:lpstr>
      <vt:lpstr>How to manage?</vt:lpstr>
      <vt:lpstr>How to manage?</vt:lpstr>
      <vt:lpstr>How to manage?</vt:lpstr>
      <vt:lpstr>How to manage?</vt:lpstr>
      <vt:lpstr>How to manage?</vt:lpstr>
      <vt:lpstr>  How to develop an application?    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How to develop an application?</vt:lpstr>
      <vt:lpstr>DEMO </vt:lpstr>
      <vt:lpstr>Tools</vt:lpstr>
      <vt:lpstr>DEMO: Basic Headed apps</vt:lpstr>
      <vt:lpstr>DEMO: Remote debug</vt:lpstr>
      <vt:lpstr>DEMO: Create Package</vt:lpstr>
      <vt:lpstr>DEMO: Node.js + Universal app</vt:lpstr>
      <vt:lpstr>DEMO: GPIO and other I/O stuff</vt:lpstr>
      <vt:lpstr>DEMO: GPIO read/write</vt:lpstr>
      <vt:lpstr>DEMO: PWM. not only software</vt:lpstr>
      <vt:lpstr>DEMO: Buses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2016-01-06T08:54:20Z</dcterms:created>
  <dcterms:modified xsi:type="dcterms:W3CDTF">2016-01-16T10:11:08Z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